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68" r:id="rId2"/>
    <p:sldId id="381" r:id="rId3"/>
    <p:sldId id="469" r:id="rId4"/>
    <p:sldId id="471" r:id="rId5"/>
    <p:sldId id="485" r:id="rId6"/>
    <p:sldId id="486" r:id="rId7"/>
    <p:sldId id="487" r:id="rId8"/>
    <p:sldId id="488" r:id="rId9"/>
    <p:sldId id="489" r:id="rId10"/>
    <p:sldId id="490" r:id="rId11"/>
    <p:sldId id="491" r:id="rId12"/>
    <p:sldId id="492" r:id="rId13"/>
    <p:sldId id="484" r:id="rId14"/>
    <p:sldId id="474" r:id="rId15"/>
    <p:sldId id="475" r:id="rId16"/>
    <p:sldId id="477" r:id="rId17"/>
    <p:sldId id="483" r:id="rId18"/>
    <p:sldId id="482" r:id="rId19"/>
    <p:sldId id="493" r:id="rId20"/>
    <p:sldId id="494" r:id="rId21"/>
    <p:sldId id="495" r:id="rId22"/>
    <p:sldId id="496" r:id="rId23"/>
    <p:sldId id="497" r:id="rId24"/>
    <p:sldId id="498" r:id="rId25"/>
    <p:sldId id="499" r:id="rId26"/>
    <p:sldId id="500" r:id="rId27"/>
    <p:sldId id="501" r:id="rId28"/>
    <p:sldId id="464" r:id="rId29"/>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COVER" id="{727C0728-BFBA-4018-A895-7E45D940962F}">
          <p14:sldIdLst>
            <p14:sldId id="256"/>
          </p14:sldIdLst>
        </p14:section>
        <p14:section name="COURSE CONTENT" id="{F4927CBE-FA17-46D1-BAAE-887D0AF2CCBF}">
          <p14:sldIdLst>
            <p14:sldId id="261"/>
            <p14:sldId id="257"/>
            <p14:sldId id="260"/>
          </p14:sldIdLst>
        </p14:section>
        <p14:section name="REFERENCE" id="{82098E28-DACF-4424-86A1-E861B2DCC6FF}">
          <p14:sldIdLst>
            <p14:sldId id="2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008FD5"/>
    <a:srgbClr val="558FD5"/>
    <a:srgbClr val="0079B8"/>
    <a:srgbClr val="0081BD"/>
    <a:srgbClr val="3399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444" autoAdjust="0"/>
  </p:normalViewPr>
  <p:slideViewPr>
    <p:cSldViewPr>
      <p:cViewPr>
        <p:scale>
          <a:sx n="60" d="100"/>
          <a:sy n="60" d="100"/>
        </p:scale>
        <p:origin x="-1572"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F9BB24-A8BE-48DF-8A8D-59199EF78CCA}" type="datetimeFigureOut">
              <a:rPr lang="en-US" smtClean="0"/>
              <a:pPr/>
              <a:t>12/27/2015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CDA0E-3DDB-41E9-B76B-5C58D9F61BD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576047-E331-4BC8-9640-9A7873BC7C1E}"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4762" y="4763"/>
            <a:ext cx="9139237" cy="6461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smtClean="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27/12/2015</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27251412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6359690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11887607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1234B-4EC5-483B-936D-0F798C36996C}" type="datetimeFigureOut">
              <a:rPr lang="en-US" smtClean="0"/>
              <a:pPr/>
              <a:t>12/27/2015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B7747-A24A-4515-B4A1-F733D0AB4797}" type="slidenum">
              <a:rPr lang="en-US" smtClean="0"/>
              <a:pPr/>
              <a:t>‹#›</a:t>
            </a:fld>
            <a:endParaRPr lang="en-US"/>
          </a:p>
        </p:txBody>
      </p:sp>
    </p:spTree>
    <p:extLst>
      <p:ext uri="{BB962C8B-B14F-4D97-AF65-F5344CB8AC3E}">
        <p14:creationId xmlns="" xmlns:p14="http://schemas.microsoft.com/office/powerpoint/2010/main" val="249246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smtClean="0"/>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27/12/2015</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smtClean="0"/>
              <a:t>Click to edit Master subtitle style</a:t>
            </a:r>
            <a:endParaRPr lang="id-ID" dirty="0"/>
          </a:p>
        </p:txBody>
      </p:sp>
    </p:spTree>
    <p:extLst>
      <p:ext uri="{BB962C8B-B14F-4D97-AF65-F5344CB8AC3E}">
        <p14:creationId xmlns="" xmlns:p14="http://schemas.microsoft.com/office/powerpoint/2010/main" val="7618699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smtClean="0"/>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5936489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40163279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 xmlns:p14="http://schemas.microsoft.com/office/powerpoint/2010/main" val="13598559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24355148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4763"/>
            <a:ext cx="9693629" cy="685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smtClean="0"/>
              <a:t>Click to edit Master title style</a:t>
            </a:r>
            <a:endParaRPr lang="id-ID"/>
          </a:p>
        </p:txBody>
      </p:sp>
    </p:spTree>
    <p:extLst>
      <p:ext uri="{BB962C8B-B14F-4D97-AF65-F5344CB8AC3E}">
        <p14:creationId xmlns="" xmlns:p14="http://schemas.microsoft.com/office/powerpoint/2010/main" val="32736973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smtClean="0"/>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21617041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27/12/2015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31938146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0" y="4764"/>
            <a:ext cx="9143999" cy="6464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smtClean="0"/>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27/12/2015</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google.com/url?sa=i&amp;rct=j&amp;q=&amp;esrc=s&amp;source=imgres&amp;cd=&amp;cad=rja&amp;uact=8&amp;ved=0ahUKEwi8l_LbqfvJAhUCwo4KHX8QAQEQjB0ICDAA&amp;url=http%3A%2F%2Fdesign.tutsplus.com%2Farticles%2F40-quality-photoshop-ui-design-tutorials--psd-5427&amp;psig=AFQjCNGr1oJUha4ni5I_mg0kAQnugXKETQ&amp;ust=145128114861861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platinumgames.com/tag/user-interface-desig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sQjB0wAGoVChMI_bGvzfWTxgIVRXu8Ch0mogAS&amp;url=http://www.healthytravelblog.com/2013/12/18/is-it-bad-to-say-thank-you-and-other-cultural-no-nos/&amp;ei=zu5_Vf2SNMX28QWmxIKQAQ&amp;psig=AFQjCNEBHY_E9fkfNK52ASzl-aFPXYg-Ow&amp;ust=1434533966946524"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collectorz.com/game/features.php"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690687" y="1676400"/>
            <a:ext cx="7758113" cy="935038"/>
          </a:xfrm>
          <a:prstGeom prst="rect">
            <a:avLst/>
          </a:prstGeom>
          <a:noFill/>
          <a:ln w="9525">
            <a:noFill/>
            <a:miter lim="800000"/>
            <a:headEnd/>
            <a:tailEnd/>
          </a:ln>
        </p:spPr>
        <p:txBody>
          <a:bodyPr/>
          <a:lstStyle/>
          <a:p>
            <a:pPr>
              <a:spcBef>
                <a:spcPct val="20000"/>
              </a:spcBef>
              <a:tabLst>
                <a:tab pos="1320800" algn="l"/>
                <a:tab pos="2054225" algn="l"/>
              </a:tabLst>
            </a:pPr>
            <a:r>
              <a:rPr lang="en-US" sz="2100" b="1" dirty="0" smtClean="0">
                <a:solidFill>
                  <a:schemeClr val="bg1"/>
                </a:solidFill>
                <a:latin typeface="Open Sans"/>
              </a:rPr>
              <a:t>Course	: ISYS6280 – Database Systems (GAT)</a:t>
            </a:r>
            <a:endParaRPr lang="en-US" sz="2100" b="1" dirty="0">
              <a:solidFill>
                <a:schemeClr val="bg1"/>
              </a:solidFill>
              <a:latin typeface="Open Sans"/>
            </a:endParaRPr>
          </a:p>
          <a:p>
            <a:pPr>
              <a:spcBef>
                <a:spcPct val="20000"/>
              </a:spcBef>
              <a:tabLst>
                <a:tab pos="1320800" algn="l"/>
                <a:tab pos="2054225" algn="l"/>
              </a:tabLst>
            </a:pPr>
            <a:r>
              <a:rPr lang="en-US" sz="2100" b="1" dirty="0" smtClean="0">
                <a:solidFill>
                  <a:schemeClr val="bg1"/>
                </a:solidFill>
                <a:latin typeface="Open Sans"/>
              </a:rPr>
              <a:t>Year 	: 2015</a:t>
            </a:r>
            <a:endParaRPr lang="en-US" sz="2100" b="1" dirty="0">
              <a:solidFill>
                <a:schemeClr val="bg1"/>
              </a:solidFill>
              <a:latin typeface="Open Sans"/>
            </a:endParaRPr>
          </a:p>
        </p:txBody>
      </p:sp>
      <p:sp>
        <p:nvSpPr>
          <p:cNvPr id="8" name="Rectangle 6"/>
          <p:cNvSpPr>
            <a:spLocks noGrp="1" noChangeArrowheads="1"/>
          </p:cNvSpPr>
          <p:nvPr>
            <p:ph type="ctrTitle"/>
          </p:nvPr>
        </p:nvSpPr>
        <p:spPr>
          <a:xfrm>
            <a:off x="1676400" y="3048000"/>
            <a:ext cx="7467600" cy="2384425"/>
          </a:xfrm>
          <a:noFill/>
        </p:spPr>
        <p:txBody>
          <a:bodyPr>
            <a:normAutofit/>
          </a:bodyPr>
          <a:lstStyle/>
          <a:p>
            <a:r>
              <a:rPr lang="en-US" sz="4000" dirty="0" smtClean="0">
                <a:solidFill>
                  <a:schemeClr val="bg1"/>
                </a:solidFill>
              </a:rPr>
              <a:t>MATERIAL REVIEW</a:t>
            </a:r>
            <a:r>
              <a:rPr lang="en-US" sz="4000" dirty="0" smtClean="0">
                <a:solidFill>
                  <a:schemeClr val="bg1"/>
                </a:solidFill>
              </a:rPr>
              <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2800" dirty="0" smtClean="0">
                <a:solidFill>
                  <a:schemeClr val="bg1"/>
                </a:solidFill>
              </a:rPr>
              <a:t>Session  </a:t>
            </a:r>
            <a:r>
              <a:rPr lang="en-US" sz="2800" dirty="0" smtClean="0">
                <a:solidFill>
                  <a:schemeClr val="bg1"/>
                </a:solidFill>
              </a:rPr>
              <a:t>25&amp;26</a:t>
            </a:r>
            <a:endParaRPr lang="en-US" sz="2800" dirty="0" smtClean="0">
              <a:solidFill>
                <a:schemeClr val="bg1"/>
              </a:solidFill>
            </a:endParaRPr>
          </a:p>
        </p:txBody>
      </p:sp>
    </p:spTree>
    <p:extLst>
      <p:ext uri="{BB962C8B-B14F-4D97-AF65-F5344CB8AC3E}">
        <p14:creationId xmlns="" xmlns:p14="http://schemas.microsoft.com/office/powerpoint/2010/main" val="420442114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124200" y="58674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8" name="Picture 7" descr="UI Game7.jpg"/>
          <p:cNvPicPr>
            <a:picLocks noChangeAspect="1"/>
          </p:cNvPicPr>
          <p:nvPr/>
        </p:nvPicPr>
        <p:blipFill>
          <a:blip r:embed="rId3"/>
          <a:stretch>
            <a:fillRect/>
          </a:stretch>
        </p:blipFill>
        <p:spPr>
          <a:xfrm>
            <a:off x="1219200" y="1447800"/>
            <a:ext cx="7217442" cy="441960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124200" y="58674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7" name="Picture 6" descr="UI Game8.jpg"/>
          <p:cNvPicPr>
            <a:picLocks noChangeAspect="1"/>
          </p:cNvPicPr>
          <p:nvPr/>
        </p:nvPicPr>
        <p:blipFill>
          <a:blip r:embed="rId3"/>
          <a:stretch>
            <a:fillRect/>
          </a:stretch>
        </p:blipFill>
        <p:spPr>
          <a:xfrm>
            <a:off x="1295400" y="1371600"/>
            <a:ext cx="7239000" cy="451373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124200" y="58674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8" name="Picture 7" descr="UI Game9.jpg"/>
          <p:cNvPicPr>
            <a:picLocks noChangeAspect="1"/>
          </p:cNvPicPr>
          <p:nvPr/>
        </p:nvPicPr>
        <p:blipFill>
          <a:blip r:embed="rId3"/>
          <a:stretch>
            <a:fillRect/>
          </a:stretch>
        </p:blipFill>
        <p:spPr>
          <a:xfrm>
            <a:off x="1219200" y="1371600"/>
            <a:ext cx="7239000" cy="4455752"/>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pic>
        <p:nvPicPr>
          <p:cNvPr id="13" name="Picture 12" descr="UI Game1.jpg"/>
          <p:cNvPicPr>
            <a:picLocks noChangeAspect="1"/>
          </p:cNvPicPr>
          <p:nvPr/>
        </p:nvPicPr>
        <p:blipFill>
          <a:blip r:embed="rId3"/>
          <a:stretch>
            <a:fillRect/>
          </a:stretch>
        </p:blipFill>
        <p:spPr>
          <a:xfrm>
            <a:off x="1295400" y="1447800"/>
            <a:ext cx="7699514" cy="4572000"/>
          </a:xfrm>
          <a:prstGeom prst="rect">
            <a:avLst/>
          </a:prstGeom>
        </p:spPr>
      </p:pic>
      <p:sp>
        <p:nvSpPr>
          <p:cNvPr id="14" name="TextBox 13"/>
          <p:cNvSpPr txBox="1"/>
          <p:nvPr/>
        </p:nvSpPr>
        <p:spPr>
          <a:xfrm>
            <a:off x="3048000" y="60198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User Interface Example</a:t>
            </a:r>
            <a:endParaRPr lang="en-US" sz="36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48134" name="Picture 6" descr="https://cdn.tutsplus.com/psd/uploads/legacy/psdtutsarticles/article_40_ui_psd_tuts/2.jpg"/>
          <p:cNvPicPr>
            <a:picLocks noChangeAspect="1" noChangeArrowheads="1"/>
          </p:cNvPicPr>
          <p:nvPr/>
        </p:nvPicPr>
        <p:blipFill>
          <a:blip r:embed="rId3"/>
          <a:srcRect/>
          <a:stretch>
            <a:fillRect/>
          </a:stretch>
        </p:blipFill>
        <p:spPr bwMode="auto">
          <a:xfrm>
            <a:off x="990600" y="1269998"/>
            <a:ext cx="7696200" cy="5130802"/>
          </a:xfrm>
          <a:prstGeom prst="rect">
            <a:avLst/>
          </a:prstGeom>
          <a:noFill/>
        </p:spPr>
      </p:pic>
      <p:sp>
        <p:nvSpPr>
          <p:cNvPr id="12" name="Rectangle 11"/>
          <p:cNvSpPr/>
          <p:nvPr/>
        </p:nvSpPr>
        <p:spPr>
          <a:xfrm>
            <a:off x="7543800" y="6550968"/>
            <a:ext cx="1204176" cy="230832"/>
          </a:xfrm>
          <a:prstGeom prst="rect">
            <a:avLst/>
          </a:prstGeom>
        </p:spPr>
        <p:txBody>
          <a:bodyPr wrap="none">
            <a:spAutoFit/>
          </a:bodyPr>
          <a:lstStyle/>
          <a:p>
            <a:r>
              <a:rPr lang="en-US" sz="900" dirty="0" smtClean="0">
                <a:latin typeface="Open Sans"/>
                <a:hlinkClick r:id="rId4"/>
              </a:rPr>
              <a:t>design.tutsplus.com</a:t>
            </a:r>
            <a:endParaRPr lang="en-US" sz="900"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User Interface Example</a:t>
            </a:r>
            <a:endParaRPr lang="en-US" sz="36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46082" name="Picture 2" descr="http://platinumgames.files.wordpress.com/2010/09/blog_gui_img_01.jpg"/>
          <p:cNvPicPr>
            <a:picLocks noChangeAspect="1" noChangeArrowheads="1"/>
          </p:cNvPicPr>
          <p:nvPr/>
        </p:nvPicPr>
        <p:blipFill>
          <a:blip r:embed="rId3"/>
          <a:srcRect/>
          <a:stretch>
            <a:fillRect/>
          </a:stretch>
        </p:blipFill>
        <p:spPr bwMode="auto">
          <a:xfrm>
            <a:off x="233605" y="1219200"/>
            <a:ext cx="8681795" cy="5105400"/>
          </a:xfrm>
          <a:prstGeom prst="rect">
            <a:avLst/>
          </a:prstGeom>
          <a:noFill/>
        </p:spPr>
      </p:pic>
      <p:sp>
        <p:nvSpPr>
          <p:cNvPr id="9" name="Rectangle 8"/>
          <p:cNvSpPr/>
          <p:nvPr/>
        </p:nvSpPr>
        <p:spPr>
          <a:xfrm>
            <a:off x="7774600" y="6474768"/>
            <a:ext cx="1217000" cy="230832"/>
          </a:xfrm>
          <a:prstGeom prst="rect">
            <a:avLst/>
          </a:prstGeom>
        </p:spPr>
        <p:txBody>
          <a:bodyPr wrap="none">
            <a:spAutoFit/>
          </a:bodyPr>
          <a:lstStyle/>
          <a:p>
            <a:r>
              <a:rPr lang="en-US" sz="900" dirty="0" smtClean="0">
                <a:latin typeface="Open Sans"/>
                <a:hlinkClick r:id="rId4"/>
              </a:rPr>
              <a:t>platinumgames.com</a:t>
            </a:r>
            <a:endParaRPr lang="en-US" sz="900"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Bad User Interface</a:t>
            </a:r>
            <a:endParaRPr lang="en-US" sz="36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37890" name="Picture 2" descr="http://25.media.tumblr.com/tumblr_mbi1lztW5G1r3dqzgo1_500.png"/>
          <p:cNvPicPr>
            <a:picLocks noChangeAspect="1" noChangeArrowheads="1"/>
          </p:cNvPicPr>
          <p:nvPr/>
        </p:nvPicPr>
        <p:blipFill>
          <a:blip r:embed="rId3"/>
          <a:srcRect/>
          <a:stretch>
            <a:fillRect/>
          </a:stretch>
        </p:blipFill>
        <p:spPr bwMode="auto">
          <a:xfrm>
            <a:off x="926853" y="1524000"/>
            <a:ext cx="7857195" cy="4038600"/>
          </a:xfrm>
          <a:prstGeom prst="rect">
            <a:avLst/>
          </a:prstGeom>
          <a:noFill/>
        </p:spPr>
      </p:pic>
      <p:sp>
        <p:nvSpPr>
          <p:cNvPr id="7" name="Rectangle 6"/>
          <p:cNvSpPr/>
          <p:nvPr/>
        </p:nvSpPr>
        <p:spPr>
          <a:xfrm>
            <a:off x="6172200" y="6627168"/>
            <a:ext cx="4572000" cy="230832"/>
          </a:xfrm>
          <a:prstGeom prst="rect">
            <a:avLst/>
          </a:prstGeom>
        </p:spPr>
        <p:txBody>
          <a:bodyPr>
            <a:spAutoFit/>
          </a:bodyPr>
          <a:lstStyle/>
          <a:p>
            <a:r>
              <a:rPr lang="en-US" sz="900" dirty="0" smtClean="0">
                <a:latin typeface="Open Sans"/>
              </a:rPr>
              <a:t>http://www.neogaf.com/forum/showthread.php?t=502833</a:t>
            </a:r>
            <a:endParaRPr lang="en-US" sz="900" dirty="0">
              <a:latin typeface="Open Sans"/>
            </a:endParaRPr>
          </a:p>
        </p:txBody>
      </p:sp>
      <p:sp>
        <p:nvSpPr>
          <p:cNvPr id="9" name="TextBox 8"/>
          <p:cNvSpPr txBox="1"/>
          <p:nvPr/>
        </p:nvSpPr>
        <p:spPr>
          <a:xfrm>
            <a:off x="2133600" y="5867400"/>
            <a:ext cx="5334000" cy="369332"/>
          </a:xfrm>
          <a:prstGeom prst="rect">
            <a:avLst/>
          </a:prstGeom>
          <a:noFill/>
        </p:spPr>
        <p:txBody>
          <a:bodyPr wrap="square" rtlCol="0">
            <a:spAutoFit/>
          </a:bodyPr>
          <a:lstStyle/>
          <a:p>
            <a:pPr algn="ctr"/>
            <a:r>
              <a:rPr lang="en-US" b="1" dirty="0" smtClean="0">
                <a:latin typeface="Open Sans"/>
              </a:rPr>
              <a:t>The information is unclear and confusing</a:t>
            </a:r>
            <a:endParaRPr lang="en-US" b="1"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9" name="TextBox 8"/>
          <p:cNvSpPr txBox="1"/>
          <p:nvPr/>
        </p:nvSpPr>
        <p:spPr>
          <a:xfrm>
            <a:off x="2209800" y="6172200"/>
            <a:ext cx="5334000" cy="369332"/>
          </a:xfrm>
          <a:prstGeom prst="rect">
            <a:avLst/>
          </a:prstGeom>
          <a:noFill/>
        </p:spPr>
        <p:txBody>
          <a:bodyPr wrap="square" rtlCol="0">
            <a:spAutoFit/>
          </a:bodyPr>
          <a:lstStyle/>
          <a:p>
            <a:pPr algn="ctr"/>
            <a:r>
              <a:rPr lang="en-US" b="1" dirty="0" smtClean="0">
                <a:latin typeface="Open Sans"/>
              </a:rPr>
              <a:t>Too many words and colors</a:t>
            </a:r>
            <a:endParaRPr lang="en-US" b="1" dirty="0">
              <a:latin typeface="Open Sans"/>
            </a:endParaRPr>
          </a:p>
        </p:txBody>
      </p:sp>
      <p:sp>
        <p:nvSpPr>
          <p:cNvPr id="10" name="Rectangle 9"/>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pic>
        <p:nvPicPr>
          <p:cNvPr id="58372" name="Picture 4" descr="Image alt"/>
          <p:cNvPicPr>
            <a:picLocks noChangeAspect="1" noChangeArrowheads="1"/>
          </p:cNvPicPr>
          <p:nvPr/>
        </p:nvPicPr>
        <p:blipFill>
          <a:blip r:embed="rId3"/>
          <a:srcRect/>
          <a:stretch>
            <a:fillRect/>
          </a:stretch>
        </p:blipFill>
        <p:spPr bwMode="auto">
          <a:xfrm>
            <a:off x="1219200" y="844061"/>
            <a:ext cx="7315200" cy="5328139"/>
          </a:xfrm>
          <a:prstGeom prst="rect">
            <a:avLst/>
          </a:prstGeom>
          <a:noFill/>
        </p:spPr>
      </p:pic>
      <p:sp>
        <p:nvSpPr>
          <p:cNvPr id="11" name="Title 1"/>
          <p:cNvSpPr txBox="1">
            <a:spLocks/>
          </p:cNvSpPr>
          <p:nvPr/>
        </p:nvSpPr>
        <p:spPr>
          <a:xfrm>
            <a:off x="2667000" y="151632"/>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Bad User Interface</a:t>
            </a:r>
            <a:endParaRPr lang="en-US" sz="3600" b="1" dirty="0">
              <a:latin typeface="Open Sans"/>
              <a:cs typeface="Arial" pitchFamily="34" charset="0"/>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Good User Interface</a:t>
            </a:r>
            <a:endParaRPr lang="en-US" sz="36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7" name="Picture 6" descr="UI Game10.jpg"/>
          <p:cNvPicPr>
            <a:picLocks noChangeAspect="1"/>
          </p:cNvPicPr>
          <p:nvPr/>
        </p:nvPicPr>
        <p:blipFill>
          <a:blip r:embed="rId3"/>
          <a:stretch>
            <a:fillRect/>
          </a:stretch>
        </p:blipFill>
        <p:spPr>
          <a:xfrm>
            <a:off x="1049040" y="1447800"/>
            <a:ext cx="7760368" cy="4800600"/>
          </a:xfrm>
          <a:prstGeom prst="rect">
            <a:avLst/>
          </a:prstGeom>
        </p:spPr>
      </p:pic>
      <p:sp>
        <p:nvSpPr>
          <p:cNvPr id="8" name="Rectangle 7"/>
          <p:cNvSpPr/>
          <p:nvPr/>
        </p:nvSpPr>
        <p:spPr>
          <a:xfrm>
            <a:off x="4572000" y="6627168"/>
            <a:ext cx="4953000" cy="230832"/>
          </a:xfrm>
          <a:prstGeom prst="rect">
            <a:avLst/>
          </a:prstGeom>
        </p:spPr>
        <p:txBody>
          <a:bodyPr wrap="square">
            <a:spAutoFit/>
          </a:bodyPr>
          <a:lstStyle/>
          <a:p>
            <a:r>
              <a:rPr lang="en-US" sz="900" dirty="0" smtClean="0">
                <a:latin typeface="Open Sans"/>
              </a:rPr>
              <a:t>https://www.designernews.co/stories/17543-ask-dn-what-video-games-have-the-best-ui</a:t>
            </a:r>
            <a:endParaRPr lang="en-US" sz="900"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14400" y="1447800"/>
            <a:ext cx="7924800" cy="4724400"/>
          </a:xfrm>
        </p:spPr>
        <p:txBody>
          <a:bodyPr>
            <a:noAutofit/>
          </a:bodyPr>
          <a:lstStyle/>
          <a:p>
            <a:pPr algn="just">
              <a:buNone/>
            </a:pPr>
            <a:r>
              <a:rPr lang="en-US" sz="2200" dirty="0" smtClean="0"/>
              <a:t>Please define the entity relation diagram for following game:</a:t>
            </a:r>
          </a:p>
          <a:p>
            <a:pPr algn="just">
              <a:buNone/>
            </a:pPr>
            <a:endParaRPr lang="en-US" sz="2200" b="1" dirty="0" smtClean="0"/>
          </a:p>
          <a:p>
            <a:pPr algn="ctr">
              <a:buNone/>
            </a:pPr>
            <a:r>
              <a:rPr lang="en-US" sz="2600" b="1" dirty="0" smtClean="0"/>
              <a:t>Monopoly</a:t>
            </a:r>
            <a:endParaRPr lang="en-US" sz="2600" dirty="0" smtClean="0"/>
          </a:p>
          <a:p>
            <a:pPr algn="just">
              <a:buNone/>
            </a:pPr>
            <a:endParaRPr lang="en-US" sz="2200" dirty="0" smtClean="0"/>
          </a:p>
          <a:p>
            <a:pPr algn="just"/>
            <a:r>
              <a:rPr lang="en-US" sz="2200" dirty="0" smtClean="0"/>
              <a:t>Players roll two dice and work their piece around a board, buying properties as they go, in an attempt to create monopolies with like properties. Players who land on properties another player owns must pay rent, which varies depending on the value of the property and whether players have opted to build houses and/or hotels. As players begin to go bankrupt due to rent and fees they can't afford to pay to other players, the last player standing wins.</a:t>
            </a:r>
          </a:p>
          <a:p>
            <a:pPr algn="just">
              <a:buNone/>
            </a:pPr>
            <a:endParaRPr lang="en-US" sz="2200" dirty="0" smtClean="0"/>
          </a:p>
          <a:p>
            <a:pPr algn="just"/>
            <a:endParaRPr lang="en-US" sz="2200"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828800" y="304800"/>
            <a:ext cx="6837362" cy="792163"/>
          </a:xfrm>
        </p:spPr>
        <p:txBody>
          <a:bodyPr/>
          <a:lstStyle/>
          <a:p>
            <a:pPr algn="r" eaLnBrk="1" hangingPunct="1"/>
            <a:r>
              <a:rPr lang="en-US" sz="3200" dirty="0" smtClean="0">
                <a:latin typeface="Open Sans" pitchFamily="-84" charset="0"/>
              </a:rPr>
              <a:t>LEARNING OUTCOME</a:t>
            </a:r>
          </a:p>
        </p:txBody>
      </p:sp>
      <p:sp>
        <p:nvSpPr>
          <p:cNvPr id="34819" name="Content Placeholder 2"/>
          <p:cNvSpPr>
            <a:spLocks noGrp="1"/>
          </p:cNvSpPr>
          <p:nvPr>
            <p:ph idx="1"/>
          </p:nvPr>
        </p:nvSpPr>
        <p:spPr>
          <a:xfrm>
            <a:off x="1295400" y="1981200"/>
            <a:ext cx="7800975" cy="3040063"/>
          </a:xfrm>
        </p:spPr>
        <p:txBody>
          <a:bodyPr>
            <a:normAutofit/>
          </a:bodyPr>
          <a:lstStyle/>
          <a:p>
            <a:pPr marL="0" indent="0">
              <a:buNone/>
            </a:pPr>
            <a:r>
              <a:rPr lang="en-AU" sz="3200" dirty="0" smtClean="0"/>
              <a:t>LO 1: Describe database systems, terminology, environment, and new concept of database</a:t>
            </a:r>
            <a:endParaRPr lang="en-US" sz="3000" dirty="0" smtClean="0">
              <a:latin typeface="Open Sans" pitchFamily="-8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14400" y="1447800"/>
            <a:ext cx="7924800" cy="4724400"/>
          </a:xfrm>
        </p:spPr>
        <p:txBody>
          <a:bodyPr>
            <a:noAutofit/>
          </a:bodyPr>
          <a:lstStyle/>
          <a:p>
            <a:pPr algn="just">
              <a:buNone/>
            </a:pPr>
            <a:r>
              <a:rPr lang="en-US" sz="2400" dirty="0" smtClean="0"/>
              <a:t>Game Play Overview:</a:t>
            </a:r>
          </a:p>
          <a:p>
            <a:pPr marL="285750" lvl="1">
              <a:buFont typeface="Wingdings" pitchFamily="2" charset="2"/>
              <a:buChar char="§"/>
            </a:pPr>
            <a:r>
              <a:rPr lang="en-US" dirty="0" smtClean="0"/>
              <a:t>Roll the dice and advance</a:t>
            </a:r>
          </a:p>
          <a:p>
            <a:pPr marL="285750" lvl="1">
              <a:buFont typeface="Wingdings" pitchFamily="2" charset="2"/>
              <a:buChar char="§"/>
            </a:pPr>
            <a:r>
              <a:rPr lang="en-US" dirty="0" smtClean="0"/>
              <a:t>Managing your property purchases</a:t>
            </a:r>
          </a:p>
          <a:p>
            <a:pPr marL="285750" lvl="1">
              <a:buFont typeface="Wingdings" pitchFamily="2" charset="2"/>
              <a:buChar char="§"/>
            </a:pPr>
            <a:r>
              <a:rPr lang="en-US" dirty="0" smtClean="0"/>
              <a:t>Travel around the board</a:t>
            </a:r>
          </a:p>
          <a:p>
            <a:pPr marL="285750" lvl="1">
              <a:buFont typeface="Wingdings" pitchFamily="2" charset="2"/>
              <a:buChar char="§"/>
            </a:pPr>
            <a:r>
              <a:rPr lang="en-US" dirty="0" smtClean="0"/>
              <a:t>Buy or trade properties with another player to achieve a complete set.</a:t>
            </a:r>
          </a:p>
          <a:p>
            <a:pPr marL="285750" lvl="1">
              <a:buFont typeface="Wingdings" pitchFamily="2" charset="2"/>
              <a:buChar char="§"/>
            </a:pPr>
            <a:r>
              <a:rPr lang="en-US" dirty="0" smtClean="0"/>
              <a:t>Add houses and hotels.</a:t>
            </a:r>
          </a:p>
          <a:p>
            <a:pPr marL="285750" lvl="1">
              <a:buFont typeface="Wingdings" pitchFamily="2" charset="2"/>
              <a:buChar char="§"/>
            </a:pPr>
            <a:r>
              <a:rPr lang="en-US" dirty="0" smtClean="0"/>
              <a:t>Pay money to the bank or rent to another player</a:t>
            </a:r>
          </a:p>
          <a:p>
            <a:pPr marL="285750" lvl="1">
              <a:buFont typeface="Wingdings" pitchFamily="2" charset="2"/>
              <a:buChar char="§"/>
            </a:pPr>
            <a:r>
              <a:rPr lang="en-US" dirty="0" smtClean="0"/>
              <a:t>Mortgage your properties to the bank</a:t>
            </a:r>
          </a:p>
          <a:p>
            <a:pPr marL="285750" lvl="1">
              <a:buFont typeface="Wingdings" pitchFamily="2" charset="2"/>
              <a:buChar char="§"/>
            </a:pPr>
            <a:r>
              <a:rPr lang="en-US" dirty="0" smtClean="0"/>
              <a:t>Land on a property space, you can buy it from the bank for the price listed on the space, if it is un-owned.</a:t>
            </a:r>
          </a:p>
          <a:p>
            <a:pPr marL="285750" lvl="1">
              <a:buFont typeface="Wingdings" pitchFamily="2" charset="2"/>
              <a:buChar char="§"/>
            </a:pPr>
            <a:r>
              <a:rPr lang="en-US" dirty="0" smtClean="0"/>
              <a:t>Pay rent on an owned space</a:t>
            </a:r>
          </a:p>
          <a:p>
            <a:pPr algn="just">
              <a:buNone/>
            </a:pPr>
            <a:endParaRPr lang="en-US" sz="2200" dirty="0" smtClean="0"/>
          </a:p>
          <a:p>
            <a:pPr algn="just"/>
            <a:endParaRPr lang="en-US" sz="2200"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14400" y="4495800"/>
            <a:ext cx="8229600" cy="1524000"/>
          </a:xfrm>
        </p:spPr>
        <p:txBody>
          <a:bodyPr>
            <a:noAutofit/>
          </a:bodyPr>
          <a:lstStyle/>
          <a:p>
            <a:pPr marL="0" indent="0" algn="just">
              <a:buNone/>
            </a:pPr>
            <a:r>
              <a:rPr lang="en-US" sz="1900" dirty="0" smtClean="0"/>
              <a:t>Player can speed through the play of computerized opponents, making the game extremely quick in terms of what you have to watch the computer do while giving the player all the time necessary to carefully think about their own moves. When it's the players turn, they are free to pull up the trade screen and attempt to make a deal with another player. The rules sets are completely customizable so player luxury taxes can be higher or you can play with more houses and so on and so forth</a:t>
            </a:r>
            <a:r>
              <a:rPr lang="en-US" sz="1900" dirty="0" smtClean="0"/>
              <a:t>.</a:t>
            </a:r>
            <a:endParaRPr lang="en-US" sz="1900" dirty="0" smtClean="0"/>
          </a:p>
          <a:p>
            <a:pPr algn="just">
              <a:buNone/>
            </a:pPr>
            <a:endParaRPr lang="en-US" sz="1900" dirty="0" smtClean="0"/>
          </a:p>
          <a:p>
            <a:pPr algn="just"/>
            <a:endParaRPr lang="en-US" sz="1900" dirty="0"/>
          </a:p>
        </p:txBody>
      </p:sp>
      <p:pic>
        <p:nvPicPr>
          <p:cNvPr id="5" name="Picture 4" descr="http://media.ladbrokes.com/games/images/Monopoly_Plus_Board.jpg"/>
          <p:cNvPicPr/>
          <p:nvPr/>
        </p:nvPicPr>
        <p:blipFill>
          <a:blip r:embed="rId3" cstate="print"/>
          <a:srcRect/>
          <a:stretch>
            <a:fillRect/>
          </a:stretch>
        </p:blipFill>
        <p:spPr bwMode="auto">
          <a:xfrm>
            <a:off x="3124200" y="762000"/>
            <a:ext cx="5181600" cy="3581400"/>
          </a:xfrm>
          <a:prstGeom prst="rect">
            <a:avLst/>
          </a:prstGeom>
          <a:noFill/>
          <a:ln w="9525">
            <a:noFill/>
            <a:miter lim="800000"/>
            <a:headEnd/>
            <a:tailEnd/>
          </a:ln>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5105400"/>
          </a:xfrm>
        </p:spPr>
        <p:txBody>
          <a:bodyPr>
            <a:noAutofit/>
          </a:bodyPr>
          <a:lstStyle/>
          <a:p>
            <a:pPr algn="just">
              <a:buNone/>
            </a:pPr>
            <a:r>
              <a:rPr lang="en-US" b="1" dirty="0" smtClean="0"/>
              <a:t>Selections for house rules:</a:t>
            </a:r>
          </a:p>
          <a:p>
            <a:pPr marL="457200" lvl="0" indent="-457200" algn="just">
              <a:buFont typeface="+mj-lt"/>
              <a:buAutoNum type="arabicPeriod"/>
            </a:pPr>
            <a:r>
              <a:rPr lang="en-US" sz="1900" dirty="0" smtClean="0"/>
              <a:t>Free Parking </a:t>
            </a:r>
            <a:r>
              <a:rPr lang="en-US" sz="1900" dirty="0" smtClean="0"/>
              <a:t>cash</a:t>
            </a:r>
          </a:p>
          <a:p>
            <a:pPr marL="454025" indent="3175" algn="just">
              <a:buNone/>
            </a:pPr>
            <a:r>
              <a:rPr lang="en-US" sz="1900" dirty="0" smtClean="0"/>
              <a:t>A very common house rule is to have a kitty of cash based at the Free Parking space (or in the center of the board, since there is more room there). A player who lands on Free Parking collects the cash, and the kitty is restarted. The kitty may be built in several different ways, for </a:t>
            </a:r>
            <a:r>
              <a:rPr lang="en-US" sz="1900" dirty="0" smtClean="0"/>
              <a:t>example:</a:t>
            </a:r>
          </a:p>
          <a:p>
            <a:pPr marL="454025" indent="3175" algn="just">
              <a:buFont typeface="Wingdings" pitchFamily="2" charset="2"/>
              <a:buChar char="Ø"/>
            </a:pPr>
            <a:r>
              <a:rPr lang="en-US" sz="1900" dirty="0" smtClean="0"/>
              <a:t>	</a:t>
            </a:r>
            <a:r>
              <a:rPr lang="en-US" sz="1900" dirty="0" smtClean="0"/>
              <a:t>by </a:t>
            </a:r>
            <a:r>
              <a:rPr lang="en-US" sz="1900" dirty="0" smtClean="0"/>
              <a:t>sending Jail fines to the </a:t>
            </a:r>
            <a:r>
              <a:rPr lang="en-US" sz="1900" dirty="0" smtClean="0"/>
              <a:t>kitty</a:t>
            </a:r>
          </a:p>
          <a:p>
            <a:pPr marL="454025" indent="460375" algn="just">
              <a:buFont typeface="Wingdings" pitchFamily="2" charset="2"/>
              <a:buChar char="Ø"/>
            </a:pPr>
            <a:r>
              <a:rPr lang="en-US" sz="1900" dirty="0" smtClean="0"/>
              <a:t>by </a:t>
            </a:r>
            <a:r>
              <a:rPr lang="en-US" sz="1900" dirty="0" smtClean="0"/>
              <a:t>paying the fines and taxes on the Community Chest and </a:t>
            </a:r>
            <a:r>
              <a:rPr lang="en-US" sz="1900" dirty="0" smtClean="0"/>
              <a:t>	Chance </a:t>
            </a:r>
            <a:r>
              <a:rPr lang="en-US" sz="1900" dirty="0" smtClean="0"/>
              <a:t>cards into the kitty rather than to the bank</a:t>
            </a:r>
          </a:p>
          <a:p>
            <a:pPr marL="911225" lvl="0" indent="-454025" algn="just" defTabSz="850900">
              <a:buFont typeface="Wingdings" pitchFamily="2" charset="2"/>
              <a:buChar char="Ø"/>
            </a:pPr>
            <a:r>
              <a:rPr lang="en-US" sz="1900" dirty="0" smtClean="0"/>
              <a:t>by placing a predetermined amount of money from the bank into the kitty at the beginning of the game and whenever it is emptied (for example, a $500 bill, the largest currency amount in the game)</a:t>
            </a:r>
          </a:p>
          <a:p>
            <a:pPr marL="911225" lvl="0" indent="-454025" algn="just" defTabSz="850900">
              <a:buFont typeface="Wingdings" pitchFamily="2" charset="2"/>
              <a:buChar char="Ø"/>
            </a:pPr>
            <a:r>
              <a:rPr lang="en-US" sz="1900" dirty="0" smtClean="0"/>
              <a:t>by requiring every player who passes Free Parking without landing on it to pay in a specified amount</a:t>
            </a:r>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3429000"/>
          </a:xfrm>
        </p:spPr>
        <p:txBody>
          <a:bodyPr>
            <a:noAutofit/>
          </a:bodyPr>
          <a:lstStyle/>
          <a:p>
            <a:pPr algn="just">
              <a:buNone/>
            </a:pPr>
            <a:r>
              <a:rPr lang="en-US" b="1" dirty="0" smtClean="0"/>
              <a:t>Selections for house rules:</a:t>
            </a:r>
          </a:p>
          <a:p>
            <a:pPr lvl="1" algn="just">
              <a:buFont typeface="Wingdings" pitchFamily="2" charset="2"/>
              <a:buChar char="Ø"/>
            </a:pPr>
            <a:r>
              <a:rPr lang="en-US" sz="1800" dirty="0" smtClean="0"/>
              <a:t>by paying income and luxury tax/super tax to the kitty</a:t>
            </a:r>
          </a:p>
          <a:p>
            <a:pPr lvl="1" algn="just">
              <a:buFont typeface="Wingdings" pitchFamily="2" charset="2"/>
              <a:buChar char="Ø"/>
            </a:pPr>
            <a:r>
              <a:rPr lang="en-US" sz="1800" dirty="0" smtClean="0"/>
              <a:t>$500 is put in the kitty at the start and the first lucky person to land on it gets the $500 and the other money. After that, $500 is not put in there every time it is emptied.</a:t>
            </a:r>
          </a:p>
          <a:p>
            <a:pPr lvl="1" algn="just">
              <a:buFont typeface="Wingdings" pitchFamily="2" charset="2"/>
              <a:buChar char="Ø"/>
            </a:pPr>
            <a:r>
              <a:rPr lang="en-US" sz="1800" dirty="0" smtClean="0"/>
              <a:t>The final not bought property into the kitty as soon as the penultimate property has been purchased, and it must be won by whoever lands on Free Parking. Any player who lands on the property in question while it is in the kitty may not buy it. One variation of this is to have players pay the base rent price for landing on that property into the kitty to ensure a larger reward for whoever lands on Free Parking</a:t>
            </a:r>
          </a:p>
          <a:p>
            <a:pPr algn="just">
              <a:buNone/>
            </a:pPr>
            <a:r>
              <a:rPr lang="en-US" sz="1800" dirty="0" smtClean="0"/>
              <a:t> </a:t>
            </a:r>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pic>
        <p:nvPicPr>
          <p:cNvPr id="5" name="Picture 4"/>
          <p:cNvPicPr/>
          <p:nvPr/>
        </p:nvPicPr>
        <p:blipFill>
          <a:blip r:embed="rId3">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886200" y="4800600"/>
            <a:ext cx="2590800" cy="1828800"/>
          </a:xfrm>
          <a:prstGeom prst="rect">
            <a:avLst/>
          </a:prstGeom>
          <a:noFill/>
          <a:ln>
            <a:noFill/>
          </a:ln>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5105400"/>
          </a:xfrm>
        </p:spPr>
        <p:txBody>
          <a:bodyPr>
            <a:noAutofit/>
          </a:bodyPr>
          <a:lstStyle/>
          <a:p>
            <a:pPr algn="just">
              <a:buNone/>
            </a:pPr>
            <a:r>
              <a:rPr lang="en-US" b="1" dirty="0" smtClean="0"/>
              <a:t>Selections for house rules:</a:t>
            </a:r>
          </a:p>
          <a:p>
            <a:pPr marL="457200" lvl="0" indent="-457200" algn="just">
              <a:buNone/>
            </a:pPr>
            <a:r>
              <a:rPr lang="en-US" sz="1800" dirty="0" smtClean="0"/>
              <a:t>2. 	Go </a:t>
            </a:r>
            <a:r>
              <a:rPr lang="en-US" sz="1800" dirty="0" smtClean="0"/>
              <a:t>and movement</a:t>
            </a:r>
          </a:p>
          <a:p>
            <a:pPr lvl="1" algn="just">
              <a:buFont typeface="Wingdings" pitchFamily="2" charset="2"/>
              <a:buChar char="Ø"/>
            </a:pPr>
            <a:r>
              <a:rPr lang="en-US" sz="1800" dirty="0" smtClean="0"/>
              <a:t>Award a player $300, $400, or some other bonus for landing exactly on Go, instead of the $200 specified by the official rules.</a:t>
            </a:r>
          </a:p>
          <a:p>
            <a:pPr lvl="1" algn="just">
              <a:buFont typeface="Wingdings" pitchFamily="2" charset="2"/>
              <a:buChar char="Ø"/>
            </a:pPr>
            <a:r>
              <a:rPr lang="en-US" sz="1800" dirty="0" smtClean="0"/>
              <a:t>A player must either completely travel around the board (having collected $200 by passing Go) or roll the dice a certain number of times before he is allowed to purchase property - landing on a property or station space has no effect during that time, while other squares function as normal.</a:t>
            </a:r>
          </a:p>
          <a:p>
            <a:pPr lvl="1" algn="just">
              <a:buFont typeface="Wingdings" pitchFamily="2" charset="2"/>
              <a:buChar char="Ø"/>
            </a:pPr>
            <a:r>
              <a:rPr lang="en-US" sz="1800" dirty="0" smtClean="0"/>
              <a:t>No players may purchase property before all players have passed go at least 5 times.</a:t>
            </a:r>
          </a:p>
          <a:p>
            <a:pPr lvl="1" algn="just">
              <a:buFont typeface="Wingdings" pitchFamily="2" charset="2"/>
              <a:buChar char="Ø"/>
            </a:pPr>
            <a:r>
              <a:rPr lang="en-US" sz="1800" dirty="0" smtClean="0"/>
              <a:t>No players may purchase property until ONE player has passed go. This rule is similar to the one above but makes the game go a little faster. This rule and the one above are good with games with 5 or more players.</a:t>
            </a:r>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5105400"/>
          </a:xfrm>
        </p:spPr>
        <p:txBody>
          <a:bodyPr>
            <a:noAutofit/>
          </a:bodyPr>
          <a:lstStyle/>
          <a:p>
            <a:pPr algn="just">
              <a:buNone/>
            </a:pPr>
            <a:r>
              <a:rPr lang="en-US" b="1" dirty="0" smtClean="0"/>
              <a:t>Selections for house rules:</a:t>
            </a:r>
          </a:p>
          <a:p>
            <a:pPr lvl="1" algn="just">
              <a:buFont typeface="Wingdings" pitchFamily="2" charset="2"/>
              <a:buChar char="Ø"/>
            </a:pPr>
            <a:r>
              <a:rPr lang="en-US" dirty="0" smtClean="0"/>
              <a:t>Players are allowed to "take a chance" when they land on a Chance square. They have the option 1) to draw a chance card, or 2) to do nothing and sit freely on the square. No choice is given, however, when landing on a Community Chest square; the player must draw a card from the appropriate deck.</a:t>
            </a:r>
          </a:p>
          <a:p>
            <a:pPr lvl="1" algn="just">
              <a:buFont typeface="Wingdings" pitchFamily="2" charset="2"/>
              <a:buChar char="Ø"/>
            </a:pPr>
            <a:r>
              <a:rPr lang="en-US" dirty="0" smtClean="0"/>
              <a:t>If a player lands directly on Go, he or she has the right to not collect their $200 and instead move their game piece to any place on the board.</a:t>
            </a:r>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pic>
        <p:nvPicPr>
          <p:cNvPr id="5" name="Picture 4"/>
          <p:cNvPicPr/>
          <p:nvPr/>
        </p:nvPicPr>
        <p:blipFill>
          <a:blip r:embed="rId3">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063432" y="4724400"/>
            <a:ext cx="3286125" cy="1859165"/>
          </a:xfrm>
          <a:prstGeom prst="rect">
            <a:avLst/>
          </a:prstGeom>
          <a:noFill/>
          <a:ln>
            <a:noFill/>
          </a:ln>
        </p:spPr>
      </p:pic>
      <p:pic>
        <p:nvPicPr>
          <p:cNvPr id="6" name="Picture 5"/>
          <p:cNvPicPr/>
          <p:nvPr/>
        </p:nvPicPr>
        <p:blipFill>
          <a:blip r:embed="rId4">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568632" y="4724400"/>
            <a:ext cx="2889568" cy="1847850"/>
          </a:xfrm>
          <a:prstGeom prst="rect">
            <a:avLst/>
          </a:prstGeom>
          <a:noFill/>
          <a:ln>
            <a:noFill/>
          </a:ln>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5257800"/>
          </a:xfrm>
        </p:spPr>
        <p:txBody>
          <a:bodyPr>
            <a:noAutofit/>
          </a:bodyPr>
          <a:lstStyle/>
          <a:p>
            <a:pPr algn="just">
              <a:buNone/>
            </a:pPr>
            <a:r>
              <a:rPr lang="en-US" b="1" dirty="0" smtClean="0"/>
              <a:t>Selections for house rules:</a:t>
            </a:r>
          </a:p>
          <a:p>
            <a:pPr marL="457200" indent="-457200" algn="just">
              <a:spcBef>
                <a:spcPts val="0"/>
              </a:spcBef>
              <a:buAutoNum type="arabicPeriod" startAt="3"/>
            </a:pPr>
            <a:r>
              <a:rPr lang="en-US" sz="1800" dirty="0" smtClean="0"/>
              <a:t>Snake-Eyes</a:t>
            </a:r>
          </a:p>
          <a:p>
            <a:pPr marL="457200" lvl="0" indent="-457200" algn="just">
              <a:spcBef>
                <a:spcPts val="0"/>
              </a:spcBef>
              <a:buNone/>
            </a:pPr>
            <a:r>
              <a:rPr lang="en-US" dirty="0" smtClean="0"/>
              <a:t>	</a:t>
            </a:r>
            <a:r>
              <a:rPr lang="en-US" sz="1900" dirty="0" smtClean="0"/>
              <a:t>When </a:t>
            </a:r>
            <a:r>
              <a:rPr lang="en-US" sz="1900" dirty="0" smtClean="0"/>
              <a:t>someone rolls two ones (or move two spaces) they get five of each bill from the bank (five $500, five $100, five $50, five $20, five $10, five $5, and five $1 notes; if you make $1000 bills, add five $1000) for a total of $3430(with $1000 is $8430). An alternative version gives a player $1000 for rolling two ones</a:t>
            </a:r>
            <a:r>
              <a:rPr lang="en-US" sz="1900" dirty="0" smtClean="0"/>
              <a:t>.</a:t>
            </a:r>
          </a:p>
          <a:p>
            <a:pPr marL="457200" lvl="0" indent="-457200" algn="just">
              <a:spcBef>
                <a:spcPts val="0"/>
              </a:spcBef>
              <a:buAutoNum type="arabicPeriod" startAt="4"/>
            </a:pPr>
            <a:r>
              <a:rPr lang="en-US" sz="1800" dirty="0" smtClean="0"/>
              <a:t>Rents </a:t>
            </a:r>
            <a:r>
              <a:rPr lang="en-US" sz="1800" dirty="0" smtClean="0"/>
              <a:t>and </a:t>
            </a:r>
            <a:r>
              <a:rPr lang="en-US" sz="1800" dirty="0" smtClean="0"/>
              <a:t>auctions</a:t>
            </a:r>
          </a:p>
          <a:p>
            <a:pPr lvl="1" algn="just">
              <a:buFont typeface="Wingdings" pitchFamily="2" charset="2"/>
              <a:buChar char="Ø"/>
            </a:pPr>
            <a:r>
              <a:rPr lang="en-US" sz="1900" dirty="0" smtClean="0"/>
              <a:t>Disqualifying an owner from collecting rent while in jail. This allows reprieve for other players landing on an expensive property with houses or a hotel during the time a player is incarcerated.</a:t>
            </a:r>
          </a:p>
          <a:p>
            <a:pPr lvl="1" algn="just">
              <a:buFont typeface="Wingdings" pitchFamily="2" charset="2"/>
              <a:buChar char="Ø"/>
            </a:pPr>
            <a:r>
              <a:rPr lang="en-US" sz="1900" dirty="0" smtClean="0"/>
              <a:t>When a player lands on an </a:t>
            </a:r>
            <a:r>
              <a:rPr lang="en-US" sz="1900" dirty="0" err="1" smtClean="0"/>
              <a:t>unowned</a:t>
            </a:r>
            <a:r>
              <a:rPr lang="en-US" sz="1900" dirty="0" smtClean="0"/>
              <a:t> property and elects not to purchase it the property remains </a:t>
            </a:r>
            <a:r>
              <a:rPr lang="en-US" sz="1900" dirty="0" err="1" smtClean="0"/>
              <a:t>unowned</a:t>
            </a:r>
            <a:r>
              <a:rPr lang="en-US" sz="1900" dirty="0" smtClean="0"/>
              <a:t>, rather than being auctioned among the other players</a:t>
            </a:r>
            <a:r>
              <a:rPr lang="en-US" sz="1900" dirty="0" smtClean="0"/>
              <a:t>.</a:t>
            </a:r>
            <a:endParaRPr lang="en-US" sz="1900" dirty="0" smtClean="0"/>
          </a:p>
          <a:p>
            <a:pPr marL="458788" lvl="1" indent="-458788" algn="just">
              <a:buNone/>
            </a:pPr>
            <a:r>
              <a:rPr lang="en-US" sz="1800" dirty="0" smtClean="0"/>
              <a:t>5. 	Mercy </a:t>
            </a:r>
            <a:r>
              <a:rPr lang="en-US" sz="1800" dirty="0" smtClean="0"/>
              <a:t>Rule</a:t>
            </a:r>
          </a:p>
          <a:p>
            <a:pPr lvl="1" algn="just">
              <a:buNone/>
            </a:pPr>
            <a:r>
              <a:rPr lang="en-US" sz="1800" dirty="0" smtClean="0"/>
              <a:t>When a player reaches a certain level of wealth they automatically win</a:t>
            </a:r>
          </a:p>
          <a:p>
            <a:pPr lvl="1" algn="just">
              <a:buNone/>
            </a:pPr>
            <a:endParaRPr lang="en-US" sz="1900" dirty="0" smtClean="0"/>
          </a:p>
          <a:p>
            <a:pPr algn="just">
              <a:buNone/>
            </a:pPr>
            <a:r>
              <a:rPr lang="en-US" dirty="0" smtClean="0"/>
              <a:t> </a:t>
            </a:r>
          </a:p>
          <a:p>
            <a:pPr marL="457200" lvl="0" indent="-457200" algn="just">
              <a:spcBef>
                <a:spcPts val="0"/>
              </a:spcBef>
              <a:buNone/>
            </a:pPr>
            <a:endParaRPr lang="en-US" sz="1900" dirty="0" smtClean="0"/>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718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Review : Case Study</a:t>
            </a:r>
            <a:endParaRPr lang="en-US" sz="3600" b="1" dirty="0">
              <a:latin typeface="Open Sans"/>
              <a:cs typeface="Arial" pitchFamily="34" charset="0"/>
            </a:endParaRPr>
          </a:p>
        </p:txBody>
      </p:sp>
      <p:sp>
        <p:nvSpPr>
          <p:cNvPr id="4" name="Date Placeholder 3"/>
          <p:cNvSpPr>
            <a:spLocks noGrp="1"/>
          </p:cNvSpPr>
          <p:nvPr>
            <p:ph type="dt" sz="half" idx="10"/>
          </p:nvPr>
        </p:nvSpPr>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8" name="Content Placeholder 7"/>
          <p:cNvSpPr>
            <a:spLocks noGrp="1"/>
          </p:cNvSpPr>
          <p:nvPr>
            <p:ph idx="1"/>
          </p:nvPr>
        </p:nvSpPr>
        <p:spPr>
          <a:xfrm>
            <a:off x="990600" y="1371600"/>
            <a:ext cx="7924800" cy="5105400"/>
          </a:xfrm>
        </p:spPr>
        <p:txBody>
          <a:bodyPr>
            <a:noAutofit/>
          </a:bodyPr>
          <a:lstStyle/>
          <a:p>
            <a:pPr algn="just">
              <a:buNone/>
            </a:pPr>
            <a:r>
              <a:rPr lang="en-US" b="1" dirty="0" smtClean="0"/>
              <a:t>Selections for house rules:</a:t>
            </a:r>
          </a:p>
          <a:p>
            <a:pPr marL="457200" lvl="0" indent="-457200" algn="just">
              <a:spcBef>
                <a:spcPts val="0"/>
              </a:spcBef>
              <a:buAutoNum type="arabicPeriod" startAt="6"/>
            </a:pPr>
            <a:r>
              <a:rPr lang="en-US" sz="1900" dirty="0" smtClean="0"/>
              <a:t>Property </a:t>
            </a:r>
            <a:r>
              <a:rPr lang="en-US" sz="1900" dirty="0" smtClean="0"/>
              <a:t>improvements</a:t>
            </a:r>
          </a:p>
          <a:p>
            <a:pPr lvl="1" algn="just">
              <a:buFont typeface="Wingdings" pitchFamily="2" charset="2"/>
              <a:buChar char="Ø"/>
            </a:pPr>
            <a:r>
              <a:rPr lang="en-US" sz="1900" dirty="0" smtClean="0"/>
              <a:t>Exclude the requirement of owning all properties of the same color before being able to buy houses.</a:t>
            </a:r>
          </a:p>
          <a:p>
            <a:pPr lvl="1" algn="just">
              <a:buFont typeface="Wingdings" pitchFamily="2" charset="2"/>
              <a:buChar char="Ø"/>
            </a:pPr>
            <a:r>
              <a:rPr lang="en-US" sz="1900" dirty="0" smtClean="0"/>
              <a:t>Allow a player to build a hotel directly; even if there are not enough houses in the bank (one hotel equals five houses).</a:t>
            </a:r>
          </a:p>
          <a:p>
            <a:pPr lvl="1" algn="just">
              <a:buFont typeface="Wingdings" pitchFamily="2" charset="2"/>
              <a:buChar char="Ø"/>
            </a:pPr>
            <a:r>
              <a:rPr lang="en-US" sz="1900" dirty="0" smtClean="0"/>
              <a:t>Allow players to build on a certain property only when they land on it.</a:t>
            </a:r>
          </a:p>
          <a:p>
            <a:pPr marL="457200" lvl="0" indent="-457200" algn="just">
              <a:spcBef>
                <a:spcPts val="0"/>
              </a:spcBef>
              <a:buNone/>
            </a:pPr>
            <a:endParaRPr lang="en-US" sz="1900" dirty="0" smtClean="0"/>
          </a:p>
          <a:p>
            <a:pPr marL="457200" indent="-457200" algn="just">
              <a:spcBef>
                <a:spcPts val="0"/>
              </a:spcBef>
              <a:buAutoNum type="arabicPeriod" startAt="7"/>
            </a:pPr>
            <a:r>
              <a:rPr lang="en-US" sz="1900" dirty="0" smtClean="0"/>
              <a:t>Other </a:t>
            </a:r>
            <a:r>
              <a:rPr lang="en-US" sz="1900" dirty="0" smtClean="0"/>
              <a:t>short games (unofficial rules)</a:t>
            </a:r>
          </a:p>
          <a:p>
            <a:pPr lvl="1" algn="just">
              <a:buFont typeface="Wingdings" pitchFamily="2" charset="2"/>
              <a:buChar char="Ø"/>
            </a:pPr>
            <a:r>
              <a:rPr lang="en-US" sz="1900" dirty="0" smtClean="0"/>
              <a:t>Shorten the game is to play for a predetermined amount of time. When the time limit is reached, the winner is the one with the greatest assets in cash, property, and houses.</a:t>
            </a:r>
          </a:p>
          <a:p>
            <a:pPr lvl="1" algn="just">
              <a:buFont typeface="Wingdings" pitchFamily="2" charset="2"/>
              <a:buChar char="Ø"/>
            </a:pPr>
            <a:r>
              <a:rPr lang="en-US" sz="1900" dirty="0" smtClean="0"/>
              <a:t>Randomly distribute a predetermined number of property cards before the start of the game.</a:t>
            </a:r>
          </a:p>
          <a:p>
            <a:pPr lvl="1" algn="just">
              <a:buFont typeface="Wingdings" pitchFamily="2" charset="2"/>
              <a:buChar char="Ø"/>
            </a:pPr>
            <a:r>
              <a:rPr lang="en-US" sz="1900" dirty="0" smtClean="0"/>
              <a:t>Play until all have gone around the board a certain number of times.</a:t>
            </a:r>
          </a:p>
          <a:p>
            <a:pPr marL="457200" lvl="0" indent="-457200" algn="just">
              <a:spcBef>
                <a:spcPts val="0"/>
              </a:spcBef>
              <a:buNone/>
            </a:pPr>
            <a:endParaRPr lang="en-US" sz="1900" dirty="0" smtClean="0"/>
          </a:p>
          <a:p>
            <a:pPr marL="454025" indent="3175" algn="just">
              <a:buNone/>
            </a:pPr>
            <a:endParaRPr lang="en-US" dirty="0" smtClean="0"/>
          </a:p>
          <a:p>
            <a:pPr lvl="0" algn="just"/>
            <a:endParaRPr lang="en-US" dirty="0" smtClean="0"/>
          </a:p>
          <a:p>
            <a:pPr algn="just">
              <a:buNone/>
            </a:pPr>
            <a:endParaRPr lang="en-US" dirty="0" smtClean="0"/>
          </a:p>
          <a:p>
            <a:pPr algn="just"/>
            <a:endParaRPr lang="en-US" dirty="0"/>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0898" name="Picture 2" descr="http://www.healthytravelblog.com/wp-content/uploads/2013/12/Thank-you-post-it_Xoombi.jpg"/>
          <p:cNvPicPr>
            <a:picLocks noChangeAspect="1" noChangeArrowheads="1"/>
          </p:cNvPicPr>
          <p:nvPr/>
        </p:nvPicPr>
        <p:blipFill>
          <a:blip r:embed="rId2"/>
          <a:srcRect/>
          <a:stretch>
            <a:fillRect/>
          </a:stretch>
        </p:blipFill>
        <p:spPr bwMode="auto">
          <a:xfrm>
            <a:off x="381000" y="762000"/>
            <a:ext cx="8382000" cy="5240817"/>
          </a:xfrm>
          <a:prstGeom prst="rect">
            <a:avLst/>
          </a:prstGeom>
          <a:noFill/>
        </p:spPr>
      </p:pic>
      <p:sp>
        <p:nvSpPr>
          <p:cNvPr id="4" name="Rectangle 3"/>
          <p:cNvSpPr/>
          <p:nvPr/>
        </p:nvSpPr>
        <p:spPr>
          <a:xfrm>
            <a:off x="7315200" y="6398568"/>
            <a:ext cx="1588897" cy="230832"/>
          </a:xfrm>
          <a:prstGeom prst="rect">
            <a:avLst/>
          </a:prstGeom>
        </p:spPr>
        <p:txBody>
          <a:bodyPr wrap="none">
            <a:spAutoFit/>
          </a:bodyPr>
          <a:lstStyle/>
          <a:p>
            <a:r>
              <a:rPr lang="en-US" sz="900" dirty="0" smtClean="0">
                <a:latin typeface="Open Sans"/>
                <a:hlinkClick r:id="rId3"/>
              </a:rPr>
              <a:t>www.healthytravelblog.com</a:t>
            </a:r>
            <a:endParaRPr lang="en-US" sz="900" dirty="0">
              <a:latin typeface="Open Sans"/>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381000"/>
            <a:ext cx="6837114" cy="792088"/>
          </a:xfrm>
        </p:spPr>
        <p:txBody>
          <a:bodyPr>
            <a:normAutofit/>
          </a:bodyPr>
          <a:lstStyle/>
          <a:p>
            <a:r>
              <a:rPr lang="en-US" sz="3200" dirty="0" smtClean="0">
                <a:solidFill>
                  <a:schemeClr val="tx1"/>
                </a:solidFill>
              </a:rPr>
              <a:t>Game Development Database</a:t>
            </a:r>
            <a:endParaRPr lang="en-US" sz="3200" dirty="0">
              <a:solidFill>
                <a:schemeClr val="tx1"/>
              </a:solidFill>
            </a:endParaRPr>
          </a:p>
        </p:txBody>
      </p:sp>
      <p:sp>
        <p:nvSpPr>
          <p:cNvPr id="3" name="Content Placeholder 2"/>
          <p:cNvSpPr>
            <a:spLocks noGrp="1"/>
          </p:cNvSpPr>
          <p:nvPr>
            <p:ph idx="1"/>
          </p:nvPr>
        </p:nvSpPr>
        <p:spPr>
          <a:xfrm>
            <a:off x="1295400" y="1447800"/>
            <a:ext cx="6837114" cy="3040422"/>
          </a:xfrm>
        </p:spPr>
        <p:txBody>
          <a:bodyPr>
            <a:normAutofit/>
          </a:bodyPr>
          <a:lstStyle/>
          <a:p>
            <a:r>
              <a:rPr lang="en-US" sz="2200" dirty="0" smtClean="0"/>
              <a:t>In develop game Database, database designer must concern on how the game work</a:t>
            </a:r>
          </a:p>
          <a:p>
            <a:r>
              <a:rPr lang="en-US" sz="2200" dirty="0" smtClean="0"/>
              <a:t>In running the game also concern what kind of data and information that must be store in database</a:t>
            </a:r>
          </a:p>
          <a:p>
            <a:r>
              <a:rPr lang="en-US" sz="2200" dirty="0" smtClean="0"/>
              <a:t>Database designer can start from make Class Diagram before convert to ER Modeling which can identify the entities in game database</a:t>
            </a:r>
            <a:endParaRPr lang="en-US" sz="2200" dirty="0"/>
          </a:p>
        </p:txBody>
      </p:sp>
      <p:pic>
        <p:nvPicPr>
          <p:cNvPr id="1026" name="Picture 2" descr="http://images.collectorz.com/game/features/html.jpg"/>
          <p:cNvPicPr>
            <a:picLocks noChangeAspect="1" noChangeArrowheads="1"/>
          </p:cNvPicPr>
          <p:nvPr/>
        </p:nvPicPr>
        <p:blipFill>
          <a:blip r:embed="rId2"/>
          <a:srcRect/>
          <a:stretch>
            <a:fillRect/>
          </a:stretch>
        </p:blipFill>
        <p:spPr bwMode="auto">
          <a:xfrm>
            <a:off x="5943600" y="4648200"/>
            <a:ext cx="2819400" cy="1932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6705600" y="6553200"/>
            <a:ext cx="1204176" cy="230832"/>
          </a:xfrm>
          <a:prstGeom prst="rect">
            <a:avLst/>
          </a:prstGeom>
        </p:spPr>
        <p:txBody>
          <a:bodyPr wrap="none">
            <a:spAutoFit/>
          </a:bodyPr>
          <a:lstStyle/>
          <a:p>
            <a:r>
              <a:rPr lang="en-US" sz="900" dirty="0" smtClean="0">
                <a:latin typeface="Open Sans"/>
                <a:hlinkClick r:id="rId3"/>
              </a:rPr>
              <a:t>www.collectorz.com</a:t>
            </a:r>
            <a:endParaRPr lang="en-US" sz="900" dirty="0">
              <a:latin typeface="Open Sans"/>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7" name="Right Arrow 6"/>
          <p:cNvSpPr/>
          <p:nvPr/>
        </p:nvSpPr>
        <p:spPr>
          <a:xfrm>
            <a:off x="1524000" y="2057400"/>
            <a:ext cx="2133600" cy="1219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200" b="1" dirty="0" smtClean="0">
                <a:latin typeface="Open Sans"/>
              </a:rPr>
              <a:t>INPUT</a:t>
            </a:r>
            <a:endParaRPr lang="en-US" sz="2200" b="1" dirty="0">
              <a:latin typeface="Open Sans"/>
            </a:endParaRPr>
          </a:p>
        </p:txBody>
      </p:sp>
      <p:sp>
        <p:nvSpPr>
          <p:cNvPr id="9" name="Left Arrow 8"/>
          <p:cNvSpPr/>
          <p:nvPr/>
        </p:nvSpPr>
        <p:spPr>
          <a:xfrm>
            <a:off x="1447800" y="3810000"/>
            <a:ext cx="2057400" cy="10668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200" b="1" dirty="0" smtClean="0">
                <a:latin typeface="Open Sans"/>
              </a:rPr>
              <a:t>OUTPUT</a:t>
            </a:r>
            <a:endParaRPr lang="en-US" sz="2200" b="1" dirty="0">
              <a:latin typeface="Open Sans"/>
            </a:endParaRPr>
          </a:p>
        </p:txBody>
      </p:sp>
      <p:sp>
        <p:nvSpPr>
          <p:cNvPr id="10" name="TextBox 9"/>
          <p:cNvSpPr txBox="1"/>
          <p:nvPr/>
        </p:nvSpPr>
        <p:spPr>
          <a:xfrm>
            <a:off x="3962400" y="2133600"/>
            <a:ext cx="4495800" cy="769441"/>
          </a:xfrm>
          <a:prstGeom prst="rect">
            <a:avLst/>
          </a:prstGeom>
          <a:noFill/>
        </p:spPr>
        <p:txBody>
          <a:bodyPr wrap="square" rtlCol="0">
            <a:spAutoFit/>
          </a:bodyPr>
          <a:lstStyle/>
          <a:p>
            <a:r>
              <a:rPr lang="en-US" sz="2200" dirty="0" smtClean="0">
                <a:latin typeface="Open Sans"/>
              </a:rPr>
              <a:t>How the Players </a:t>
            </a:r>
            <a:r>
              <a:rPr lang="en-US" sz="2200" b="1" i="1" u="sng" dirty="0" smtClean="0">
                <a:latin typeface="Open Sans"/>
              </a:rPr>
              <a:t>communicate</a:t>
            </a:r>
            <a:r>
              <a:rPr lang="en-US" sz="2200" u="sng" dirty="0" smtClean="0">
                <a:latin typeface="Open Sans"/>
              </a:rPr>
              <a:t> </a:t>
            </a:r>
            <a:r>
              <a:rPr lang="en-US" sz="2200" dirty="0" smtClean="0">
                <a:latin typeface="Open Sans"/>
              </a:rPr>
              <a:t>their chosen actions to the game</a:t>
            </a:r>
            <a:endParaRPr lang="en-US" sz="2200" dirty="0">
              <a:latin typeface="Open Sans"/>
            </a:endParaRPr>
          </a:p>
        </p:txBody>
      </p:sp>
      <p:sp>
        <p:nvSpPr>
          <p:cNvPr id="11" name="TextBox 10"/>
          <p:cNvSpPr txBox="1"/>
          <p:nvPr/>
        </p:nvSpPr>
        <p:spPr>
          <a:xfrm>
            <a:off x="3962400" y="3954959"/>
            <a:ext cx="4953000" cy="769441"/>
          </a:xfrm>
          <a:prstGeom prst="rect">
            <a:avLst/>
          </a:prstGeom>
          <a:noFill/>
        </p:spPr>
        <p:txBody>
          <a:bodyPr wrap="square" rtlCol="0">
            <a:spAutoFit/>
          </a:bodyPr>
          <a:lstStyle/>
          <a:p>
            <a:r>
              <a:rPr lang="en-US" sz="2200" dirty="0" smtClean="0">
                <a:latin typeface="Open Sans"/>
              </a:rPr>
              <a:t>How the Game displays the </a:t>
            </a:r>
            <a:r>
              <a:rPr lang="en-US" sz="2200" b="1" i="1" u="sng" dirty="0" smtClean="0">
                <a:latin typeface="Open Sans"/>
              </a:rPr>
              <a:t>results</a:t>
            </a:r>
            <a:r>
              <a:rPr lang="en-US" sz="2200" u="sng" dirty="0" smtClean="0">
                <a:latin typeface="Open Sans"/>
              </a:rPr>
              <a:t> </a:t>
            </a:r>
            <a:r>
              <a:rPr lang="en-US" sz="2200" dirty="0" smtClean="0">
                <a:latin typeface="Open Sans"/>
              </a:rPr>
              <a:t>of those actions to the Players</a:t>
            </a:r>
            <a:endParaRPr lang="en-US" sz="2200"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048000" y="60198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7" name="Picture 6" descr="UI Game2.jpg"/>
          <p:cNvPicPr>
            <a:picLocks noChangeAspect="1"/>
          </p:cNvPicPr>
          <p:nvPr/>
        </p:nvPicPr>
        <p:blipFill>
          <a:blip r:embed="rId3"/>
          <a:stretch>
            <a:fillRect/>
          </a:stretch>
        </p:blipFill>
        <p:spPr>
          <a:xfrm>
            <a:off x="1524000" y="1371600"/>
            <a:ext cx="7086600" cy="4645522"/>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048000" y="60198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8" name="Picture 7" descr="UI Game3.jpg"/>
          <p:cNvPicPr>
            <a:picLocks noChangeAspect="1"/>
          </p:cNvPicPr>
          <p:nvPr/>
        </p:nvPicPr>
        <p:blipFill>
          <a:blip r:embed="rId3"/>
          <a:stretch>
            <a:fillRect/>
          </a:stretch>
        </p:blipFill>
        <p:spPr>
          <a:xfrm>
            <a:off x="1371600" y="1371600"/>
            <a:ext cx="7083552" cy="457200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048000" y="56388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7" name="Picture 6" descr="UI Game4.jpg"/>
          <p:cNvPicPr>
            <a:picLocks noChangeAspect="1"/>
          </p:cNvPicPr>
          <p:nvPr/>
        </p:nvPicPr>
        <p:blipFill>
          <a:blip r:embed="rId3"/>
          <a:stretch>
            <a:fillRect/>
          </a:stretch>
        </p:blipFill>
        <p:spPr>
          <a:xfrm>
            <a:off x="1066800" y="1600200"/>
            <a:ext cx="7848600" cy="388620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048000" y="56388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8" name="Picture 7" descr="UI Game5.jpg"/>
          <p:cNvPicPr>
            <a:picLocks noChangeAspect="1"/>
          </p:cNvPicPr>
          <p:nvPr/>
        </p:nvPicPr>
        <p:blipFill>
          <a:blip r:embed="rId3"/>
          <a:stretch>
            <a:fillRect/>
          </a:stretch>
        </p:blipFill>
        <p:spPr>
          <a:xfrm>
            <a:off x="1219200" y="1447800"/>
            <a:ext cx="7307075" cy="419100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3200" y="381000"/>
            <a:ext cx="6324600" cy="6103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kern="0" dirty="0" smtClean="0">
                <a:solidFill>
                  <a:srgbClr val="000000"/>
                </a:solidFill>
                <a:latin typeface="Open Sans"/>
                <a:cs typeface="Arial" pitchFamily="34" charset="0"/>
              </a:rPr>
              <a:t>User Interface </a:t>
            </a:r>
            <a:r>
              <a:rPr lang="en-US" sz="3200" b="1" kern="0" dirty="0" smtClean="0">
                <a:solidFill>
                  <a:srgbClr val="000000"/>
                </a:solidFill>
                <a:latin typeface="Open Sans"/>
                <a:cs typeface="Arial" pitchFamily="34" charset="0"/>
              </a:rPr>
              <a:t>Design for Game</a:t>
            </a:r>
            <a:endParaRPr lang="en-US" sz="3200" b="1" dirty="0">
              <a:latin typeface="Open Sans"/>
              <a:cs typeface="Arial" pitchFamily="34" charset="0"/>
            </a:endParaRPr>
          </a:p>
        </p:txBody>
      </p:sp>
      <p:sp>
        <p:nvSpPr>
          <p:cNvPr id="4" name="Date Placeholder 3"/>
          <p:cNvSpPr>
            <a:spLocks noGrp="1"/>
          </p:cNvSpPr>
          <p:nvPr>
            <p:ph type="dt" sz="quarter" idx="10"/>
          </p:nvPr>
        </p:nvSpPr>
        <p:spPr>
          <a:xfrm>
            <a:off x="457200" y="6453336"/>
            <a:ext cx="2133600" cy="365125"/>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sp>
        <p:nvSpPr>
          <p:cNvPr id="12" name="Rectangle 11"/>
          <p:cNvSpPr/>
          <p:nvPr/>
        </p:nvSpPr>
        <p:spPr>
          <a:xfrm>
            <a:off x="4800600" y="6629400"/>
            <a:ext cx="4572000" cy="230832"/>
          </a:xfrm>
          <a:prstGeom prst="rect">
            <a:avLst/>
          </a:prstGeom>
        </p:spPr>
        <p:txBody>
          <a:bodyPr>
            <a:spAutoFit/>
          </a:bodyPr>
          <a:lstStyle/>
          <a:p>
            <a:r>
              <a:rPr lang="en-US" sz="900" dirty="0" smtClean="0">
                <a:latin typeface="Open Sans"/>
              </a:rPr>
              <a:t>http://www.slideshare.net/marlin_andi/session-6-creating-user-interface-your-game</a:t>
            </a:r>
            <a:endParaRPr lang="en-US" sz="900" dirty="0">
              <a:latin typeface="Open Sans"/>
            </a:endParaRPr>
          </a:p>
        </p:txBody>
      </p:sp>
      <p:sp>
        <p:nvSpPr>
          <p:cNvPr id="14" name="TextBox 13"/>
          <p:cNvSpPr txBox="1"/>
          <p:nvPr/>
        </p:nvSpPr>
        <p:spPr>
          <a:xfrm>
            <a:off x="3124200" y="5867400"/>
            <a:ext cx="3581400" cy="430887"/>
          </a:xfrm>
          <a:prstGeom prst="rect">
            <a:avLst/>
          </a:prstGeom>
          <a:noFill/>
        </p:spPr>
        <p:txBody>
          <a:bodyPr wrap="square" rtlCol="0">
            <a:spAutoFit/>
          </a:bodyPr>
          <a:lstStyle/>
          <a:p>
            <a:pPr algn="ctr"/>
            <a:r>
              <a:rPr lang="en-US" sz="2200" dirty="0" smtClean="0">
                <a:latin typeface="Open Sans"/>
              </a:rPr>
              <a:t>Accessibility</a:t>
            </a:r>
            <a:endParaRPr lang="en-US" sz="2200" dirty="0">
              <a:latin typeface="Open Sans"/>
            </a:endParaRPr>
          </a:p>
        </p:txBody>
      </p:sp>
      <p:pic>
        <p:nvPicPr>
          <p:cNvPr id="7" name="Picture 6" descr="UI Game6.jpg"/>
          <p:cNvPicPr>
            <a:picLocks noChangeAspect="1"/>
          </p:cNvPicPr>
          <p:nvPr/>
        </p:nvPicPr>
        <p:blipFill>
          <a:blip r:embed="rId3"/>
          <a:stretch>
            <a:fillRect/>
          </a:stretch>
        </p:blipFill>
        <p:spPr>
          <a:xfrm>
            <a:off x="1295400" y="1447800"/>
            <a:ext cx="7093036" cy="4419600"/>
          </a:xfrm>
          <a:prstGeom prst="rect">
            <a:avLst/>
          </a:prstGeom>
          <a:ln>
            <a:noFill/>
          </a:ln>
          <a:effectLst>
            <a:softEdge rad="112500"/>
          </a:effectLst>
        </p:spPr>
      </p:pic>
    </p:spTree>
    <p:extLst>
      <p:ext uri="{BB962C8B-B14F-4D97-AF65-F5344CB8AC3E}">
        <p14:creationId xmlns="" xmlns:p14="http://schemas.microsoft.com/office/powerpoint/2010/main" val="294302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PPT 2015</Template>
  <TotalTime>2921</TotalTime>
  <Words>1082</Words>
  <Application>Microsoft Office PowerPoint</Application>
  <PresentationFormat>On-screen Show (4:3)</PresentationFormat>
  <Paragraphs>184</Paragraphs>
  <Slides>28</Slides>
  <Notes>24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Template PPT 2015</vt:lpstr>
      <vt:lpstr>MATERIAL REVIEW  Session  25&amp;26</vt:lpstr>
      <vt:lpstr>LEARNING OUTCOME</vt:lpstr>
      <vt:lpstr>Game Development Database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Marisa Karsen</cp:lastModifiedBy>
  <cp:revision>375</cp:revision>
  <dcterms:created xsi:type="dcterms:W3CDTF">2015-05-04T03:33:03Z</dcterms:created>
  <dcterms:modified xsi:type="dcterms:W3CDTF">2015-12-27T07:46:49Z</dcterms:modified>
</cp:coreProperties>
</file>